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286" r:id="rId2"/>
    <p:sldId id="287" r:id="rId3"/>
    <p:sldId id="316" r:id="rId4"/>
    <p:sldId id="308" r:id="rId5"/>
    <p:sldId id="313" r:id="rId6"/>
    <p:sldId id="312" r:id="rId7"/>
    <p:sldId id="314" r:id="rId8"/>
    <p:sldId id="285" r:id="rId9"/>
    <p:sldId id="309" r:id="rId10"/>
    <p:sldId id="311" r:id="rId11"/>
    <p:sldId id="310" r:id="rId12"/>
    <p:sldId id="297" r:id="rId13"/>
    <p:sldId id="298" r:id="rId14"/>
    <p:sldId id="307" r:id="rId15"/>
    <p:sldId id="269" r:id="rId16"/>
    <p:sldId id="275" r:id="rId17"/>
    <p:sldId id="292" r:id="rId18"/>
    <p:sldId id="280" r:id="rId19"/>
    <p:sldId id="290" r:id="rId20"/>
    <p:sldId id="270" r:id="rId21"/>
    <p:sldId id="271" r:id="rId22"/>
    <p:sldId id="294" r:id="rId23"/>
    <p:sldId id="299" r:id="rId24"/>
    <p:sldId id="317" r:id="rId25"/>
    <p:sldId id="272" r:id="rId26"/>
    <p:sldId id="300" r:id="rId27"/>
    <p:sldId id="284" r:id="rId28"/>
    <p:sldId id="273" r:id="rId29"/>
    <p:sldId id="281" r:id="rId30"/>
    <p:sldId id="301" r:id="rId31"/>
    <p:sldId id="274" r:id="rId32"/>
    <p:sldId id="278" r:id="rId33"/>
    <p:sldId id="303" r:id="rId34"/>
    <p:sldId id="306" r:id="rId35"/>
    <p:sldId id="260" r:id="rId36"/>
    <p:sldId id="304" r:id="rId37"/>
    <p:sldId id="277" r:id="rId38"/>
    <p:sldId id="295" r:id="rId39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2327</c:v>
                </c:pt>
                <c:pt idx="1">
                  <c:v>2383</c:v>
                </c:pt>
                <c:pt idx="2">
                  <c:v>2417</c:v>
                </c:pt>
                <c:pt idx="3">
                  <c:v>2767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6CDDA-6A27-4BA1-93C0-56C41685507B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7324A-3ED6-4327-A18D-055C921663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324A-3ED6-4327-A18D-055C921663D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3B890-5873-4FE4-84EF-C97C131A34F7}" type="datetimeFigureOut">
              <a:rPr lang="en-US" smtClean="0"/>
              <a:pPr/>
              <a:t>2015-12-16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58FE0B9-D0EA-4514-8642-78A7552C74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3.gstatic.com/images?q=tbn:ANd9GcRZ9GsNA7USZjB1mhHWKRVRWUCeL3Pl5_Iml-K3GPgIzd1czg8W&amp;t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419196"/>
            <a:ext cx="7143800" cy="414340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mn-MN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Нийгмийн ухааны багш: О.Мөнгөнтуяа</a:t>
            </a:r>
            <a:endParaRPr lang="en-US" sz="32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057400"/>
            <a:ext cx="8458200" cy="1752600"/>
          </a:xfrm>
        </p:spPr>
        <p:txBody>
          <a:bodyPr>
            <a:noAutofit/>
          </a:bodyPr>
          <a:lstStyle/>
          <a:p>
            <a:pPr algn="ctr"/>
            <a:endParaRPr lang="mn-MN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МУИС, БАЙГАЛЬ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ЭХ ЛИЦЕЙ АХЛАХ СУРГУУЛЬ</a:t>
            </a:r>
          </a:p>
        </p:txBody>
      </p:sp>
      <p:pic>
        <p:nvPicPr>
          <p:cNvPr id="8" name="Picture 6" descr="http://mongold.files.wordpress.com/2011/07/d182d3a9d180d0b8d0b9d0bd-d0b4d0b0d0bbd0b1d0b0d0b0-d185d3a9d0b4d3a9d0bbd0b3d3a9d3a9d0bdd182d18dd0b9-d182d0bed0bc.gif?w=15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1981200" cy="1278194"/>
          </a:xfrm>
          <a:prstGeom prst="rect">
            <a:avLst/>
          </a:prstGeom>
          <a:noFill/>
        </p:spPr>
      </p:pic>
      <p:pic>
        <p:nvPicPr>
          <p:cNvPr id="2050" name="Picture 2" descr="D:\User\Desktop\лого-300x1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"/>
            <a:ext cx="44577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w-to-beat-loneliness-in-london~41___Select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85800"/>
            <a:ext cx="3886200" cy="4457700"/>
          </a:xfrm>
          <a:prstGeom prst="rect">
            <a:avLst/>
          </a:prstGeom>
        </p:spPr>
      </p:pic>
      <p:pic>
        <p:nvPicPr>
          <p:cNvPr id="4" name="il_fi" descr="http://radio2.mnb.mn/uploads/201311/news/thumb/2ac43d98b60028765e671a03289c4cdb_x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685800"/>
            <a:ext cx="44958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7528929"/>
      </p:ext>
    </p:extLst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D:\User\Desktop\40073233e654b097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3666"/>
            <a:ext cx="4114800" cy="513993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User\Desktop\192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03666"/>
            <a:ext cx="3533775" cy="513993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25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User\Desktop\0ad78de3c11adbbi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4038600" cy="4707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 descr="D:\User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982" y="1066800"/>
            <a:ext cx="4398818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105798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:\User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6082"/>
            <a:ext cx="4038600" cy="4894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il_fi" descr="http://resource.news.mn/biznes/photo/2012/2/1d6194c850f3fe20/9091f3751ea2fda5bi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2055" y="685800"/>
            <a:ext cx="40386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5464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Дээрх зургаас ямар дүгнэлт хийж болох вэ?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1"/>
            <a:ext cx="8686800" cy="1676400"/>
          </a:xfrm>
        </p:spPr>
        <p:txBody>
          <a:bodyPr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Нийгмийн эдгээр үзэгдлүүдийн шалтгаан нь юу вэ?</a:t>
            </a:r>
          </a:p>
          <a:p>
            <a:pPr marL="0" indent="0" algn="ctr">
              <a:buNone/>
            </a:pPr>
            <a:endParaRPr lang="en-U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448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86400"/>
          </a:xfrm>
        </p:spPr>
        <p:txBody>
          <a:bodyPr>
            <a:noAutofit/>
          </a:bodyPr>
          <a:lstStyle/>
          <a:p>
            <a:pPr algn="ctr"/>
            <a:r>
              <a:rPr lang="mn-MN" sz="6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Хөдөлмөрийн зах зээл дээрх </a:t>
            </a:r>
            <a:br>
              <a:rPr lang="mn-MN" sz="6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6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 эрхлэлт ба ажилгүйдэл</a:t>
            </a:r>
            <a:endParaRPr lang="en-US" sz="6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D:\User\Desktop\gra5-142903-16098490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551"/>
            <a:ext cx="9144000" cy="564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229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D:\User\Desktop\-4-7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07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34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mn-MN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Зорилго</a:t>
            </a:r>
            <a:endParaRPr lang="en-US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752600"/>
            <a:ext cx="822960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mn-MN" sz="3600" dirty="0">
                <a:latin typeface="Arial" pitchFamily="34" charset="0"/>
                <a:cs typeface="Arial" pitchFamily="34" charset="0"/>
              </a:rPr>
              <a:t>Хөдөлмөрийн зэх зээл дээрх ажил эрхлэлт ба  ажилгүйдэл гэж юу болох, ажилгүйдлийн түвшин,хэлбэр  шалтгаан үр дагаварыг тодорхойлж түүнээс гарах арга замын талаар мэдлэг эзэмшинэ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4300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Зорилгодоо хүрэхийн тулд</a:t>
            </a:r>
            <a:b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юу хийх вэ?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44037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/>
            <a:r>
              <a:rPr lang="mn-MN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Хөдөлмөрийн зах зээл гэж юу вэ?, хөдөлмөрийн зах зээл дээрх ажил эрхлэлт ба ажилгүйдэл, түүний шалтгаан үр дагавар, гарах арга замын талаар мэдлэгийг өөрсдөө бүтээнэ.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mn-MN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Багаар хамтарч ажиллан ажилгүйдлийн  түвшинг тооцож сурна.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mn-MN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Нийгмийн харилцаанд бие даан оролцохдоо ажилгүйдэлд өртөхгүй байх арга замыг хамтдаа эрэлхийлнэ.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Тулгуур ойлголтууд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Хөдөлмөрийн зах зээл гэж юу вэ?</a:t>
            </a:r>
          </a:p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 эрхлэлт ба ажилгүйдэл</a:t>
            </a:r>
          </a:p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хэлбэр</a:t>
            </a:r>
          </a:p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шалтгаан үр дагавар</a:t>
            </a:r>
          </a:p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Ажилгүйдлээс гарах арга зам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Хөдөлмөрийн зах зээл гэж юу вэ?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Хөдөлмөрийн нийлүүлэлт  /ажиллах хүч, ажилчин/ </a:t>
            </a:r>
          </a:p>
          <a:p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өдөлмөрийн эрэлт  /ажилд авагч, ажил олгогч/</a:t>
            </a:r>
          </a:p>
          <a:p>
            <a:pPr algn="ctr">
              <a:buNone/>
            </a:pP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</a:p>
          <a:p>
            <a:pPr algn="ctr">
              <a:buNone/>
            </a:pP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2-ын ажиллах хүч арилжигдах газар /орон зай/ нь хөдөлмөрийн зах зээл юм. </a:t>
            </a:r>
            <a:endParaRPr lang="en-U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382000" cy="18897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Ажлын байраар бүрэн хангагдсан улс орон, нийгэм гэж байдаг болов уу?</a:t>
            </a:r>
            <a:endParaRPr lang="en-U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8229600" cy="4038600"/>
          </a:xfrm>
        </p:spPr>
        <p:txBody>
          <a:bodyPr>
            <a:noAutofit/>
          </a:bodyPr>
          <a:lstStyle/>
          <a:p>
            <a:pPr algn="ctr"/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Аль ч нийгэмд хөдөлмөрийн чадвартай бүх хүн ажлаар бүрэн хангагдаж байдаггүй. Тийм боломж ч байдаггүй. </a:t>
            </a:r>
          </a:p>
          <a:p>
            <a:pPr algn="ctr">
              <a:buNone/>
            </a:pP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Харин нийт хүн амын бага хэсэг ажилгүй буюу ажилгүйдлийн 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ердийн </a:t>
            </a: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түвшинд байх нь жам ёсны үзэгдэл юм.</a:t>
            </a:r>
            <a:endParaRPr lang="en-U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742 0.6044 C -0.43489 0.35255 -0.34218 0.10093 -0.25156 0.0088 C -0.16093 -0.08333 -0.02569 0.05301 0.01615 0.05162 C 0.05799 0.05023 0.029 0.025 6.11111E-6 -3.7037E-7 " pathEditMode="relative" ptsTypes="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image.slidesharecdn.com/random-120331033904-phpapp02/95/slide-1-728.jpg?133318438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mn-MN" dirty="0" smtClean="0">
                <a:solidFill>
                  <a:srgbClr val="FF0000"/>
                </a:solidFill>
                <a:latin typeface="Arial Mon" pitchFamily="34" charset="0"/>
              </a:rPr>
              <a:t>Ажилгүйдэл </a:t>
            </a:r>
            <a:r>
              <a:rPr lang="mn-MN" dirty="0" smtClean="0">
                <a:solidFill>
                  <a:schemeClr val="tx1"/>
                </a:solidFill>
                <a:latin typeface="Arial Mon" pitchFamily="34" charset="0"/>
              </a:rPr>
              <a:t>гэж юу вэ?</a:t>
            </a:r>
            <a:endParaRPr lang="en-US" dirty="0">
              <a:solidFill>
                <a:schemeClr val="tx1"/>
              </a:solidFill>
              <a:latin typeface="Arial Mon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3200" dirty="0" smtClean="0">
                <a:solidFill>
                  <a:schemeClr val="tx1"/>
                </a:solidFill>
                <a:latin typeface="Arial Mon" pitchFamily="34" charset="0"/>
              </a:rPr>
              <a:t>Хөдөлмөрийн зах зээл дээр ажиллах хүчний эрэлтээс нийлүүлэлт давснаар </a:t>
            </a:r>
            <a:r>
              <a:rPr lang="mn-MN" sz="3200" b="1" dirty="0" smtClean="0">
                <a:solidFill>
                  <a:schemeClr val="tx1"/>
                </a:solidFill>
                <a:latin typeface="Arial Mon" pitchFamily="34" charset="0"/>
              </a:rPr>
              <a:t>ажилгүйдэл </a:t>
            </a:r>
            <a:r>
              <a:rPr lang="mn-MN" sz="3200" dirty="0" smtClean="0">
                <a:solidFill>
                  <a:schemeClr val="tx1"/>
                </a:solidFill>
                <a:latin typeface="Arial Mon" pitchFamily="34" charset="0"/>
              </a:rPr>
              <a:t>үүсдэг.</a:t>
            </a:r>
          </a:p>
          <a:p>
            <a:r>
              <a:rPr lang="mn-MN" sz="3200" dirty="0" smtClean="0">
                <a:solidFill>
                  <a:srgbClr val="FF0000"/>
                </a:solidFill>
                <a:latin typeface="Arial Mon" pitchFamily="34" charset="0"/>
              </a:rPr>
              <a:t>Ажилгүйчүүд</a:t>
            </a:r>
            <a:r>
              <a:rPr lang="mn-MN" sz="3200" dirty="0" smtClean="0">
                <a:solidFill>
                  <a:schemeClr val="tx1"/>
                </a:solidFill>
                <a:latin typeface="Arial Mon" pitchFamily="34" charset="0"/>
              </a:rPr>
              <a:t> гэдэг нь хөдөлмөрийн чадвартай, ажил хөдөлмөр идэвхтэй хайж байгаа, хөдөлмөрийн биржид бүртгүүлсэн хүн амыг хэлнэ.</a:t>
            </a:r>
            <a:endParaRPr lang="en-US" sz="3200" dirty="0">
              <a:solidFill>
                <a:schemeClr val="tx1"/>
              </a:solidFill>
              <a:latin typeface="Arial Mo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түвшинг бодно уу?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 байгаа хүний тоо</a:t>
            </a:r>
          </a:p>
          <a:p>
            <a:pPr>
              <a:buFont typeface="Wingdings" pitchFamily="2" charset="2"/>
              <a:buChar char="§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Нийт ажил эрхлэх чадвартай, ажил хийж байгаа болон ажилгүй байгаа  тоонд харьцуулна уу?</a:t>
            </a:r>
          </a:p>
          <a:p>
            <a:pPr>
              <a:buFont typeface="Wingdings" pitchFamily="2" charset="2"/>
              <a:buChar char="§"/>
            </a:pPr>
            <a:endParaRPr lang="mn-MN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Бүрэн ажил эрхлэлт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mn-M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Судлаачид болон дэлхийн хөдөлмөрийн байгууллагын үзэж байгаагаар ажилгүйдлийн түвшин нь:</a:t>
            </a:r>
          </a:p>
          <a:p>
            <a:pPr algn="ctr">
              <a:buFont typeface="Wingdings" pitchFamily="2" charset="2"/>
              <a:buChar char="v"/>
            </a:pPr>
            <a:r>
              <a:rPr lang="mn-M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1-3 % байх нь хэвийн</a:t>
            </a:r>
          </a:p>
          <a:p>
            <a:pPr algn="ctr">
              <a:buFont typeface="Wingdings" pitchFamily="2" charset="2"/>
              <a:buChar char="v"/>
            </a:pPr>
            <a:r>
              <a:rPr lang="mn-M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5-6 % байх нь </a:t>
            </a:r>
            <a:r>
              <a:rPr lang="mn-MN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ердийн</a:t>
            </a:r>
          </a:p>
          <a:p>
            <a:pPr algn="ctr">
              <a:buFont typeface="Wingdings" pitchFamily="2" charset="2"/>
              <a:buChar char="v"/>
            </a:pPr>
            <a:r>
              <a:rPr lang="mn-M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7- дээш % байвал хэт </a:t>
            </a:r>
          </a:p>
          <a:p>
            <a:pPr>
              <a:buNone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Ажилгүйдэл ердийн түвшинд байхыг </a:t>
            </a:r>
            <a:r>
              <a:rPr lang="mn-MN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бүрэн ажил эрхлэлт</a:t>
            </a:r>
            <a:r>
              <a:rPr lang="mn-MN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гэдэг.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</a:t>
            </a:r>
            <a:r>
              <a:rPr lang="mn-MN" b="1" dirty="0" smtClean="0">
                <a:solidFill>
                  <a:schemeClr val="tx1"/>
                </a:solidFill>
                <a:latin typeface="Arial Mon" pitchFamily="34" charset="0"/>
              </a:rPr>
              <a:t> түвшин:</a:t>
            </a:r>
            <a:endParaRPr lang="en-US" b="1" dirty="0">
              <a:solidFill>
                <a:schemeClr val="tx1"/>
              </a:solidFill>
              <a:latin typeface="Arial Mon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 эрхлэлт болон ажилгүйдэл хэр байна вэ? гэдгийг харуулдаг үзүүлэлт юм.</a:t>
            </a:r>
          </a:p>
          <a:p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Нийт ажилгүйчүүдийг ажиллах хүчний тоонд харьцуулж илэрхийлнэ.</a:t>
            </a:r>
          </a:p>
          <a:p>
            <a:pPr>
              <a:buNone/>
            </a:pPr>
            <a:endParaRPr lang="mn-MN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нийт ажилгүйчүүд</a:t>
            </a:r>
          </a:p>
          <a:p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түвшин </a:t>
            </a: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----------------------</a:t>
            </a:r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------------  х 100%</a:t>
            </a:r>
          </a:p>
          <a:p>
            <a:pPr>
              <a:buNone/>
            </a:pPr>
            <a:r>
              <a:rPr lang="mn-MN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Ажиллах хүчин</a:t>
            </a:r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Бүртгэлтэй ажилгүй иргэдийн тоо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979472"/>
              </p:ext>
            </p:extLst>
          </p:nvPr>
        </p:nvGraphicFramePr>
        <p:xfrm>
          <a:off x="304800" y="1554162"/>
          <a:ext cx="8458200" cy="507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953000"/>
          </a:xfrm>
        </p:spPr>
        <p:txBody>
          <a:bodyPr>
            <a:normAutofit/>
          </a:bodyPr>
          <a:lstStyle/>
          <a:p>
            <a:pPr algn="ctr"/>
            <a:r>
              <a:rPr lang="mn-MN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ямар хэлбэр байдаг вэ?</a:t>
            </a:r>
            <a:br>
              <a:rPr lang="mn-MN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mn-MN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тус бүрд нь жишээ гаргана уу?</a:t>
            </a:r>
            <a:endParaRPr lang="en-US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47800"/>
          </a:xfrm>
        </p:spPr>
        <p:txBody>
          <a:bodyPr>
            <a:normAutofit/>
          </a:bodyPr>
          <a:lstStyle/>
          <a:p>
            <a:pPr algn="ctr"/>
            <a:r>
              <a:rPr lang="mn-MN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хэлбэр</a:t>
            </a:r>
            <a:endParaRPr lang="en-US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98637"/>
            <a:ext cx="8458200" cy="3717925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lowchart: Magnetic Disk 3"/>
          <p:cNvSpPr/>
          <p:nvPr/>
        </p:nvSpPr>
        <p:spPr>
          <a:xfrm>
            <a:off x="2743200" y="2403764"/>
            <a:ext cx="1676400" cy="2438400"/>
          </a:xfrm>
          <a:prstGeom prst="flowChartMagneticDis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Бүтцтийн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762000" y="2438400"/>
            <a:ext cx="1676400" cy="2438400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Зөрөөний</a:t>
            </a:r>
            <a:endParaRPr lang="en-US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4918364" y="2403764"/>
            <a:ext cx="1676400" cy="24384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Мөчлөгийн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lowchart: Magnetic Disk 8"/>
          <p:cNvSpPr/>
          <p:nvPr/>
        </p:nvSpPr>
        <p:spPr>
          <a:xfrm>
            <a:off x="6858000" y="2403764"/>
            <a:ext cx="1676400" cy="2438400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лирлын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469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</a:t>
            </a:r>
            <a:r>
              <a:rPr lang="mn-MN" b="1" dirty="0" smtClean="0">
                <a:solidFill>
                  <a:schemeClr val="tx1"/>
                </a:solidFill>
                <a:latin typeface="Arial Mon" pitchFamily="34" charset="0"/>
              </a:rPr>
              <a:t> хэлбэр.</a:t>
            </a:r>
            <a:endParaRPr lang="en-US" b="1" dirty="0">
              <a:solidFill>
                <a:schemeClr val="tx1"/>
              </a:solidFill>
              <a:latin typeface="Arial Mon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Зөрөөний /завсрын/ ажилгүйдэл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mn-MN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хүмүүс нэг ажлаас нөгөөд шилжих хооронд үүсдэг ажилгүйдэл. Ийм ажилгүйдлийн үндсэн шинж нь түр зуурын байдаг.</a:t>
            </a:r>
          </a:p>
          <a:p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Бүтцийн / байнгын / ажилгүйдэл: </a:t>
            </a:r>
            <a:r>
              <a:rPr lang="mn-MN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эдийн засгийн хөгжлийн дагуу бүтцийн өөрчлөлт гарч нэг салбар мэргэжлийн цар хүрээ хумигдан, шинэ салбар мэргэжлийн шаардлага өссөнтэй холбоотой ажилгүйдэл</a:t>
            </a:r>
          </a:p>
          <a:p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Мөчлөгийн / циклийн / ажилгүйдэл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mn-MN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Эдийн засгийн бууралтын үед бий болдог ажилгүйдэл. Дэлхийн эдийн засгийн их хямралын оргил үе болох 1933 онд мөчлөгийн ажилгүйдэл ойролцоогоор 25 хувь хүрсэн байна.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962400"/>
          </a:xfrm>
        </p:spPr>
        <p:txBody>
          <a:bodyPr>
            <a:normAutofit/>
          </a:bodyPr>
          <a:lstStyle/>
          <a:p>
            <a:pPr algn="ctr"/>
            <a:r>
              <a:rPr lang="mn-MN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 шалтгаан түүний үр дагаврыг хэлэлцэнэ үү?</a:t>
            </a:r>
            <a:endParaRPr lang="en-US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53112600"/>
          <p:cNvPicPr>
            <a:picLocks noChangeAspect="1" noChangeArrowheads="1"/>
          </p:cNvPicPr>
          <p:nvPr/>
        </p:nvPicPr>
        <p:blipFill>
          <a:blip r:embed="rId2"/>
          <a:srcRect l="15511" t="67256" r="51241" b="15067"/>
          <a:stretch>
            <a:fillRect/>
          </a:stretch>
        </p:blipFill>
        <p:spPr bwMode="auto">
          <a:xfrm>
            <a:off x="838200" y="1676400"/>
            <a:ext cx="7415227" cy="439470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533400"/>
            <a:ext cx="76962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mn-MN" sz="4800" dirty="0" smtClean="0">
                <a:latin typeface="Arial" pitchFamily="34" charset="0"/>
                <a:cs typeface="Arial" pitchFamily="34" charset="0"/>
              </a:rPr>
              <a:t>Ажилгүйдлийн шалтгаан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Ажилгүйдлийн</a:t>
            </a:r>
            <a:r>
              <a:rPr lang="mn-MN" dirty="0" smtClean="0">
                <a:solidFill>
                  <a:schemeClr val="tx1"/>
                </a:solidFill>
                <a:latin typeface="Arial Mon" pitchFamily="34" charset="0"/>
              </a:rPr>
              <a:t> үр дагавар</a:t>
            </a:r>
            <a:r>
              <a:rPr lang="mn-MN" dirty="0" smtClean="0">
                <a:latin typeface="Arial Mon" pitchFamily="34" charset="0"/>
              </a:rPr>
              <a:t>:</a:t>
            </a:r>
            <a:endParaRPr lang="en-US" dirty="0">
              <a:latin typeface="Arial Mon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mn-MN" sz="3000" i="1" dirty="0" smtClean="0">
                <a:latin typeface="Arial" pitchFamily="34" charset="0"/>
                <a:cs typeface="Arial" pitchFamily="34" charset="0"/>
              </a:rPr>
              <a:t>Эдийн засгийн үзүүлэлт бууруулдаг.</a:t>
            </a:r>
          </a:p>
          <a:p>
            <a:r>
              <a:rPr lang="mn-MN" sz="3000" i="1" dirty="0" smtClean="0">
                <a:latin typeface="Arial" pitchFamily="34" charset="0"/>
                <a:cs typeface="Arial" pitchFamily="34" charset="0"/>
              </a:rPr>
              <a:t>Хүн амын амьжиргааны түвшин буурч, ядуурал нэмэгдэнэ.</a:t>
            </a:r>
          </a:p>
          <a:p>
            <a:r>
              <a:rPr lang="mn-MN" sz="3000" i="1" dirty="0" smtClean="0">
                <a:latin typeface="Arial" pitchFamily="34" charset="0"/>
                <a:cs typeface="Arial" pitchFamily="34" charset="0"/>
              </a:rPr>
              <a:t>Сэтгэл гутрал, ирээдүйд итгэх илгэл алдарна.</a:t>
            </a:r>
          </a:p>
          <a:p>
            <a:r>
              <a:rPr lang="mn-MN" sz="3000" i="1" dirty="0" smtClean="0">
                <a:latin typeface="Arial" pitchFamily="34" charset="0"/>
                <a:cs typeface="Arial" pitchFamily="34" charset="0"/>
              </a:rPr>
              <a:t>Ёс суртахууны уналт, гэр бүл салалт, гэмт хэрэг ихсэнэ.</a:t>
            </a:r>
          </a:p>
          <a:p>
            <a:r>
              <a:rPr lang="mn-MN" sz="3000" i="1" dirty="0" smtClean="0">
                <a:latin typeface="Arial" pitchFamily="34" charset="0"/>
                <a:cs typeface="Arial" pitchFamily="34" charset="0"/>
              </a:rPr>
              <a:t>Нийгэм улс төрийн эмх замбараагүй явдал үүснэ.</a:t>
            </a:r>
            <a:endParaRPr lang="en-US" sz="3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7" name="Picture 7" descr="DCAAFDCE"/>
          <p:cNvPicPr>
            <a:picLocks noChangeAspect="1" noChangeArrowheads="1"/>
          </p:cNvPicPr>
          <p:nvPr/>
        </p:nvPicPr>
        <p:blipFill>
          <a:blip r:embed="rId3"/>
          <a:srcRect l="48758" t="20959" r="9531" b="56313"/>
          <a:stretch>
            <a:fillRect/>
          </a:stretch>
        </p:blipFill>
        <p:spPr bwMode="auto">
          <a:xfrm>
            <a:off x="4953000" y="4191000"/>
            <a:ext cx="2819400" cy="2057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81000" y="533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Ядуурал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0" y="4572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Сэтгэл гутрал ирээдүйд итгэх итгэл алдарна.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1600" y="3048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Ёс суртахууны уналт, гэмт хэрэг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4114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Гэр бүл салалт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3352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Нийгэм улс төрийн эмх замбараагүй байдал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9" name="Picture 9" descr="2D593DE9"/>
          <p:cNvPicPr>
            <a:picLocks noChangeAspect="1" noChangeArrowheads="1"/>
          </p:cNvPicPr>
          <p:nvPr/>
        </p:nvPicPr>
        <p:blipFill>
          <a:blip r:embed="rId4"/>
          <a:srcRect l="31378" t="26010" r="47766" b="59258"/>
          <a:stretch>
            <a:fillRect/>
          </a:stretch>
        </p:blipFill>
        <p:spPr bwMode="auto">
          <a:xfrm>
            <a:off x="2895600" y="4800600"/>
            <a:ext cx="1447799" cy="18288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2743200" y="4343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Архидалт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0" name="Picture 10" descr="8E9239D4"/>
          <p:cNvPicPr>
            <a:picLocks noChangeAspect="1" noChangeArrowheads="1"/>
          </p:cNvPicPr>
          <p:nvPr/>
        </p:nvPicPr>
        <p:blipFill>
          <a:blip r:embed="rId5"/>
          <a:srcRect l="72449" t="37270" r="11040" b="50049"/>
          <a:stretch>
            <a:fillRect/>
          </a:stretch>
        </p:blipFill>
        <p:spPr bwMode="auto">
          <a:xfrm>
            <a:off x="304800" y="1371600"/>
            <a:ext cx="1964871" cy="21717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31" name="Picture 11" descr="A04CBB17"/>
          <p:cNvPicPr>
            <a:picLocks noChangeAspect="1" noChangeArrowheads="1"/>
          </p:cNvPicPr>
          <p:nvPr/>
        </p:nvPicPr>
        <p:blipFill>
          <a:blip r:embed="rId6"/>
          <a:srcRect l="62567" t="34343" r="13101" b="42929"/>
          <a:stretch>
            <a:fillRect/>
          </a:stretch>
        </p:blipFill>
        <p:spPr bwMode="auto">
          <a:xfrm>
            <a:off x="2819400" y="1461655"/>
            <a:ext cx="1828800" cy="224443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32" name="Picture 12" descr="A04CBB17"/>
          <p:cNvPicPr>
            <a:picLocks noChangeAspect="1" noChangeArrowheads="1"/>
          </p:cNvPicPr>
          <p:nvPr/>
        </p:nvPicPr>
        <p:blipFill>
          <a:blip r:embed="rId6"/>
          <a:srcRect l="32443" t="15404" r="43225" b="67551"/>
          <a:stretch>
            <a:fillRect/>
          </a:stretch>
        </p:blipFill>
        <p:spPr bwMode="auto">
          <a:xfrm>
            <a:off x="5638800" y="1023257"/>
            <a:ext cx="2209800" cy="22533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33" name="Picture 13" descr="A04CBB17"/>
          <p:cNvPicPr>
            <a:picLocks noChangeAspect="1" noChangeArrowheads="1"/>
          </p:cNvPicPr>
          <p:nvPr/>
        </p:nvPicPr>
        <p:blipFill>
          <a:blip r:embed="rId6"/>
          <a:srcRect l="33601" t="35291" r="43224" b="41035"/>
          <a:stretch>
            <a:fillRect/>
          </a:stretch>
        </p:blipFill>
        <p:spPr bwMode="auto">
          <a:xfrm>
            <a:off x="457200" y="4495800"/>
            <a:ext cx="1600200" cy="20002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419600"/>
          </a:xfrm>
        </p:spPr>
        <p:txBody>
          <a:bodyPr>
            <a:normAutofit/>
          </a:bodyPr>
          <a:lstStyle/>
          <a:p>
            <a:pPr algn="ctr"/>
            <a:r>
              <a:rPr lang="mn-MN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Ажилгүйдлийг бууруулах ямар арга зам байж болох вэ?</a:t>
            </a:r>
            <a:endParaRPr lang="en-US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447 0.43038 C -0.25312 0.43547 0.01841 0.44056 0.08004 0.41813 C 0.14185 0.39569 -0.20503 0.32678 -0.15381 0.29509 C -0.10243 0.26341 0.3566 0.26341 0.38785 0.22756 C 0.4191 0.19172 0.09844 0.11794 0.03403 0.08001 C -0.03055 0.04209 -0.01527 0.02104 0.00018 3.41351E-6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Ажилгүйдлийг бууруулах арга зам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9725"/>
            <a:ext cx="7010400" cy="4846638"/>
          </a:xfrm>
        </p:spPr>
        <p:txBody>
          <a:bodyPr>
            <a:normAutofit lnSpcReduction="10000"/>
          </a:bodyPr>
          <a:lstStyle/>
          <a:p>
            <a:r>
              <a:rPr lang="mn-MN" sz="4800" i="1" dirty="0" smtClean="0">
                <a:latin typeface="Arial" pitchFamily="34" charset="0"/>
                <a:cs typeface="Arial" pitchFamily="34" charset="0"/>
              </a:rPr>
              <a:t>Эдийн засгийн аргаар</a:t>
            </a:r>
          </a:p>
          <a:p>
            <a:pPr>
              <a:buNone/>
            </a:pPr>
            <a:endParaRPr lang="mn-MN" sz="4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4800" i="1" dirty="0" smtClean="0">
                <a:latin typeface="Arial" pitchFamily="34" charset="0"/>
                <a:cs typeface="Arial" pitchFamily="34" charset="0"/>
              </a:rPr>
              <a:t>Захиргааны аргаар</a:t>
            </a:r>
          </a:p>
          <a:p>
            <a:pPr>
              <a:buNone/>
            </a:pPr>
            <a:endParaRPr lang="mn-MN" sz="4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mn-MN" sz="4800" i="1" dirty="0" smtClean="0">
                <a:latin typeface="Arial" pitchFamily="34" charset="0"/>
                <a:cs typeface="Arial" pitchFamily="34" charset="0"/>
              </a:rPr>
              <a:t>Гадаад хүчин зүйлийг ашиглан</a:t>
            </a:r>
            <a:r>
              <a:rPr lang="mn-MN" i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71600"/>
            <a:ext cx="8534400" cy="4267200"/>
          </a:xfrm>
        </p:spPr>
        <p:txBody>
          <a:bodyPr>
            <a:noAutofit/>
          </a:bodyPr>
          <a:lstStyle/>
          <a:p>
            <a:pPr algn="ctr"/>
            <a:r>
              <a:rPr lang="mn-MN" sz="5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Мэдсэнээ</a:t>
            </a:r>
            <a:r>
              <a:rPr lang="en-US" sz="5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5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бататгаж</a:t>
            </a:r>
            <a:r>
              <a:rPr lang="mn-MN" sz="6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өөрийгөө үнэлээрэй</a:t>
            </a:r>
            <a:endParaRPr lang="en-US" sz="6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Дүгнэлт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n-MN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Бидний зорилго биелсэн үү?</a:t>
            </a:r>
          </a:p>
          <a:p>
            <a:pPr>
              <a:buFont typeface="Wingdings" pitchFamily="2" charset="2"/>
              <a:buChar char="v"/>
            </a:pPr>
            <a:r>
              <a:rPr lang="mn-MN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Бид юу мэдэж авсан бэ?</a:t>
            </a:r>
          </a:p>
          <a:p>
            <a:pPr>
              <a:buFont typeface="Wingdings" pitchFamily="2" charset="2"/>
              <a:buChar char="v"/>
            </a:pPr>
            <a:r>
              <a:rPr lang="mn-MN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Бид юу чаддаг болов?</a:t>
            </a:r>
            <a:endParaRPr lang="en-US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2" descr="http://i6.photobucket.com/albums/y224/konzo/2006528_d07cd742d730b1fbb2523c0719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4191000"/>
            <a:ext cx="3200400" cy="1976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Гэрийн даалгавар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Монгол улсад хамгийн эрэлттэй байгаа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ажлын байрыг судлан жагсаан бичиж ирнэ үү?</a:t>
            </a:r>
          </a:p>
          <a:p>
            <a:pPr marL="514350" indent="-514350">
              <a:buAutoNum type="arabicPeriod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“Ажилгүйдэл” сэдвээр 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Эсс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endParaRPr lang="mn-MN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v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Шог зураг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Шүлэг зохиох зэргээс сонгож хийнэ үү?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ock-vector-gardener-plant-a-tree-vector-illustration-55478863.jpg"/>
          <p:cNvPicPr>
            <a:picLocks noGrp="1" noChangeAspect="1"/>
          </p:cNvPicPr>
          <p:nvPr>
            <p:ph idx="1"/>
          </p:nvPr>
        </p:nvPicPr>
        <p:blipFill>
          <a:blip r:embed="rId3"/>
          <a:srcRect b="4967"/>
          <a:stretch>
            <a:fillRect/>
          </a:stretch>
        </p:blipFill>
        <p:spPr>
          <a:xfrm>
            <a:off x="609600" y="1143000"/>
            <a:ext cx="3048000" cy="2667000"/>
          </a:xfrm>
        </p:spPr>
      </p:pic>
      <p:pic>
        <p:nvPicPr>
          <p:cNvPr id="10" name="Picture 9" descr="family-p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219200"/>
            <a:ext cx="4114800" cy="2667000"/>
          </a:xfrm>
          <a:prstGeom prst="rect">
            <a:avLst/>
          </a:prstGeom>
        </p:spPr>
      </p:pic>
      <p:pic>
        <p:nvPicPr>
          <p:cNvPr id="11" name="Picture 10" descr="211721549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4267200"/>
            <a:ext cx="2590800" cy="2590800"/>
          </a:xfrm>
          <a:prstGeom prst="rect">
            <a:avLst/>
          </a:prstGeom>
        </p:spPr>
      </p:pic>
      <p:pic>
        <p:nvPicPr>
          <p:cNvPr id="16" name="Picture 15" descr="volkswagen-pol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343400"/>
            <a:ext cx="3048000" cy="216916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333 -0.07192 L -0.06042 -0.16905 L 0.04375 -0.16905 L 0.11667 -0.07192 L 0.11667 0.06661 L 0.04375 0.16397 L -0.06042 0.16397 L -0.13333 0.06661 L -0.13333 -0.07192 Z " pathEditMode="relative" rAng="0" ptsTypes="FFFFFFFFF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07 0.1353 C 0.32379 0.12327 0.19688 0.11148 0.15538 0.09852 C 0.11389 0.08557 0.21892 0.05643 0.20156 0.05736 C 0.1842 0.05828 0.11632 0.10084 0.0507 0.10454 C -0.01493 0.10824 -0.18385 0.09737 -0.19236 0.08002 C -0.20087 0.06268 -0.03212 0.01342 -1.11111E-6 -3.48751E-6 " pathEditMode="relative" ptsTypes="aaaa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dl.glitter-graphics.net/pub/1363/1363641f8xe5abst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429000"/>
            <a:ext cx="3750497" cy="214314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642910" y="928670"/>
            <a:ext cx="8001056" cy="20002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600" dirty="0" smtClean="0">
                <a:latin typeface="Arial" pitchFamily="34" charset="0"/>
                <a:cs typeface="Arial" pitchFamily="34" charset="0"/>
              </a:rPr>
              <a:t>ХИЧЭЭЛД ИДЭВХТЭЙ ОРОЛЦСОНД БАЯРЛАЛАА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0" descr="http://i260.photobucket.com/albums/ii27/mycoolespacio/GoodLuck/GoodLuck2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286124"/>
            <a:ext cx="2905122" cy="29051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438f45e278ac14038dda154c851686fc09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1134</TotalTime>
  <Words>612</Words>
  <Application>Microsoft Office PowerPoint</Application>
  <PresentationFormat>On-screen Show (4:3)</PresentationFormat>
  <Paragraphs>91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Trek</vt:lpstr>
      <vt:lpstr>PowerPoint Presentation</vt:lpstr>
      <vt:lpstr>Нийгмийн ухааны багш: О.Мөнгөнтуяа</vt:lpstr>
      <vt:lpstr>PowerPoint Presentation</vt:lpstr>
      <vt:lpstr>PowerPoint Presentation</vt:lpstr>
      <vt:lpstr>PowerPoint Presentation</vt:lpstr>
      <vt:lpstr>PowerPoint Presentation</vt:lpstr>
      <vt:lpstr>Дээрх зургаас ямар дүгнэлт хийж болох вэ?</vt:lpstr>
      <vt:lpstr>Хөдөлмөрийн зах зээл дээрх  ажил эрхлэлт ба ажилгүйдэл</vt:lpstr>
      <vt:lpstr>PowerPoint Presentation</vt:lpstr>
      <vt:lpstr>PowerPoint Presentation</vt:lpstr>
      <vt:lpstr>PowerPoint Presentation</vt:lpstr>
      <vt:lpstr>Зорилго</vt:lpstr>
      <vt:lpstr>Зорилгодоо хүрэхийн тулд  юу хийх вэ?</vt:lpstr>
      <vt:lpstr>Тулгуур ойлголтууд</vt:lpstr>
      <vt:lpstr>Хөдөлмөрийн зах зээл гэж юу вэ?</vt:lpstr>
      <vt:lpstr>Ажлын байраар бүрэн хангагдсан улс орон, нийгэм гэж байдаг болов уу?</vt:lpstr>
      <vt:lpstr>PowerPoint Presentation</vt:lpstr>
      <vt:lpstr>Ажилгүйдэл гэж юу вэ?</vt:lpstr>
      <vt:lpstr>Ажилгүйдлийн түвшинг бодно уу?</vt:lpstr>
      <vt:lpstr>Бүрэн ажил эрхлэлт:</vt:lpstr>
      <vt:lpstr>Ажилгүйдлийн түвшин:</vt:lpstr>
      <vt:lpstr>Бүртгэлтэй ажилгүй иргэдийн тоо</vt:lpstr>
      <vt:lpstr>Ажилгүйдлийн ямар хэлбэр байдаг вэ? тус бүрд нь жишээ гаргана уу?</vt:lpstr>
      <vt:lpstr>Ажилгүйдлийн хэлбэр</vt:lpstr>
      <vt:lpstr>Ажилгүйдлийн хэлбэр.</vt:lpstr>
      <vt:lpstr>Ажилгүйдлийн шалтгаан түүний үр дагаврыг хэлэлцэнэ үү?</vt:lpstr>
      <vt:lpstr>PowerPoint Presentation</vt:lpstr>
      <vt:lpstr>Ажилгүйдлийн үр дагавар:</vt:lpstr>
      <vt:lpstr>PowerPoint Presentation</vt:lpstr>
      <vt:lpstr>Ажилгүйдлийг бууруулах ямар арга зам байж болох вэ?</vt:lpstr>
      <vt:lpstr>Ажилгүйдлийг бууруулах арга зам</vt:lpstr>
      <vt:lpstr>Мэдсэнээ бататгаж  өөрийгөө үнэлээрэй</vt:lpstr>
      <vt:lpstr>Дүгнэлт</vt:lpstr>
      <vt:lpstr>Гэрийн даалгавар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Áàò õîò òîõèæóóëàõàä àæèëòàé</dc:title>
  <dc:creator>baatar</dc:creator>
  <cp:lastModifiedBy>2</cp:lastModifiedBy>
  <cp:revision>90</cp:revision>
  <dcterms:created xsi:type="dcterms:W3CDTF">2012-10-23T08:33:41Z</dcterms:created>
  <dcterms:modified xsi:type="dcterms:W3CDTF">2015-12-16T15:19:51Z</dcterms:modified>
</cp:coreProperties>
</file>