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68" r:id="rId15"/>
    <p:sldId id="273" r:id="rId16"/>
    <p:sldId id="271" r:id="rId17"/>
    <p:sldId id="272" r:id="rId18"/>
    <p:sldId id="274" r:id="rId19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9E1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B4853-6570-4D03-A0C6-6B7152CF5367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34632E-9B40-4ACC-934D-A0F8EF3C0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343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88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65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35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03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784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8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0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9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77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04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16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9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54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55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95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28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632E-9B40-4ACC-934D-A0F8EF3C05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7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9B89E20-B754-4EAE-A792-93515CFE5022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FAFBFF4-1C68-4BC2-97C9-ECCC206B190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3.xml"/><Relationship Id="rId7" Type="http://schemas.openxmlformats.org/officeDocument/2006/relationships/slide" Target="slide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5.xml"/><Relationship Id="rId10" Type="http://schemas.openxmlformats.org/officeDocument/2006/relationships/slide" Target="slide15.xml"/><Relationship Id="rId4" Type="http://schemas.openxmlformats.org/officeDocument/2006/relationships/slide" Target="slide4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676400"/>
          </a:xfrm>
        </p:spPr>
        <p:txBody>
          <a:bodyPr>
            <a:norm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ЕРӨНХИЙ БОЛОВСРОЛЫН  СУРГУУЛИЙН 10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mn-MN" dirty="0" smtClean="0">
                <a:latin typeface="Arial" pitchFamily="34" charset="0"/>
                <a:cs typeface="Arial" pitchFamily="34" charset="0"/>
              </a:rPr>
              <a:t>Р АНГИ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38600"/>
            <a:ext cx="7848600" cy="1600199"/>
          </a:xfrm>
        </p:spPr>
        <p:txBody>
          <a:bodyPr>
            <a:noAutofit/>
          </a:bodyPr>
          <a:lstStyle/>
          <a:p>
            <a:r>
              <a:rPr lang="mn-MN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СЭДЭВ: ГЭР БҮЛ ГЭЖ ЮУ ВЭ?</a:t>
            </a:r>
            <a:endParaRPr lang="en-US" sz="4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hlinkClick r:id="rId3" action="ppaction://hlinksldjump"/>
          </p:cNvPr>
          <p:cNvSpPr/>
          <p:nvPr/>
        </p:nvSpPr>
        <p:spPr>
          <a:xfrm>
            <a:off x="6781800" y="6172200"/>
            <a:ext cx="23622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/>
              <a:t>Дараагийн хуудас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65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457200"/>
            <a:ext cx="8305800" cy="1066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Сэдэв:  Гэр бүл гэж юу вэ?</a:t>
            </a:r>
            <a:endParaRPr lang="en-US" sz="4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952500" y="1826721"/>
            <a:ext cx="7521100" cy="4345479"/>
            <a:chOff x="450273" y="1648691"/>
            <a:chExt cx="6885709" cy="3609109"/>
          </a:xfrm>
        </p:grpSpPr>
        <p:sp>
          <p:nvSpPr>
            <p:cNvPr id="4" name="Right Arrow 3">
              <a:hlinkClick r:id="rId3" action="ppaction://hlinksldjump"/>
            </p:cNvPr>
            <p:cNvSpPr/>
            <p:nvPr/>
          </p:nvSpPr>
          <p:spPr>
            <a:xfrm>
              <a:off x="457200" y="1676400"/>
              <a:ext cx="2286000" cy="11430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n-MN" dirty="0" smtClean="0">
                  <a:latin typeface="Arial" pitchFamily="34" charset="0"/>
                  <a:cs typeface="Arial" pitchFamily="34" charset="0"/>
                </a:rPr>
                <a:t>Гэр бүл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Right Arrow 4"/>
            <p:cNvSpPr/>
            <p:nvPr/>
          </p:nvSpPr>
          <p:spPr>
            <a:xfrm>
              <a:off x="450273" y="2819400"/>
              <a:ext cx="2286000" cy="1143000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n-MN" dirty="0" smtClean="0">
                  <a:latin typeface="Arial" pitchFamily="34" charset="0"/>
                  <a:cs typeface="Arial" pitchFamily="34" charset="0"/>
                </a:rPr>
                <a:t>Ураг </a:t>
              </a:r>
              <a:r>
                <a:rPr lang="mn-MN" dirty="0" smtClean="0">
                  <a:latin typeface="Arial" pitchFamily="34" charset="0"/>
                  <a:cs typeface="Arial" pitchFamily="34" charset="0"/>
                  <a:hlinkClick r:id="rId4" action="ppaction://hlinksldjump"/>
                </a:rPr>
                <a:t>төрөл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ight Arrow 5">
              <a:hlinkClick r:id="rId5" action="ppaction://hlinksldjump"/>
            </p:cNvPr>
            <p:cNvSpPr/>
            <p:nvPr/>
          </p:nvSpPr>
          <p:spPr>
            <a:xfrm>
              <a:off x="450273" y="4114800"/>
              <a:ext cx="2286000" cy="1143000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n-MN" dirty="0" smtClean="0">
                  <a:latin typeface="Arial" pitchFamily="34" charset="0"/>
                  <a:cs typeface="Arial" pitchFamily="34" charset="0"/>
                </a:rPr>
                <a:t>Гэр бүлийн хэлбэр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ight Arrow 7"/>
            <p:cNvSpPr/>
            <p:nvPr/>
          </p:nvSpPr>
          <p:spPr>
            <a:xfrm>
              <a:off x="5019719" y="1648691"/>
              <a:ext cx="2286000" cy="1143000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n-MN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hlinkClick r:id="rId6" action="ppaction://hlinksldjump"/>
                </a:rPr>
                <a:t>Гэрлэх хэлбэрүүд</a:t>
              </a:r>
              <a:endPara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5049982" y="4114800"/>
              <a:ext cx="2286000" cy="11430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n-MN" sz="1600" dirty="0" smtClean="0">
                  <a:latin typeface="Arial" pitchFamily="34" charset="0"/>
                  <a:cs typeface="Arial" pitchFamily="34" charset="0"/>
                  <a:hlinkClick r:id="rId7" action="ppaction://hlinksldjump"/>
                </a:rPr>
                <a:t>Удам угсаа хийгээд өв залгамжлал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ight Arrow 8"/>
            <p:cNvSpPr/>
            <p:nvPr/>
          </p:nvSpPr>
          <p:spPr>
            <a:xfrm>
              <a:off x="5049982" y="2916382"/>
              <a:ext cx="2286000" cy="1097280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n-MN" dirty="0" smtClean="0">
                  <a:latin typeface="Arial" pitchFamily="34" charset="0"/>
                  <a:cs typeface="Arial" pitchFamily="34" charset="0"/>
                  <a:hlinkClick r:id="rId8" action="ppaction://hlinksldjump"/>
                </a:rPr>
                <a:t>Оршин</a:t>
              </a:r>
              <a:r>
                <a:rPr lang="mn-MN" dirty="0" smtClean="0">
                  <a:latin typeface="Arial" pitchFamily="34" charset="0"/>
                  <a:cs typeface="Arial" pitchFamily="34" charset="0"/>
                </a:rPr>
                <a:t> суух газраа сонгох ёс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" name="Explosion 1 16"/>
          <p:cNvSpPr/>
          <p:nvPr/>
        </p:nvSpPr>
        <p:spPr>
          <a:xfrm>
            <a:off x="3581400" y="1676400"/>
            <a:ext cx="2057400" cy="2438400"/>
          </a:xfrm>
          <a:prstGeom prst="irregularSeal1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hlinkClick r:id="rId9" action="ppaction://hlinksldjump"/>
              </a:rPr>
              <a:t>Гэр бүлийн хэв маягууд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962400" y="4343400"/>
            <a:ext cx="1676400" cy="20574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hlinkClick r:id="rId10" action="ppaction://hlinksldjump"/>
              </a:rPr>
              <a:t>Ханиа сонгох ёс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49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/>
          <p:cNvSpPr/>
          <p:nvPr/>
        </p:nvSpPr>
        <p:spPr>
          <a:xfrm rot="21053171">
            <a:off x="381000" y="381000"/>
            <a:ext cx="5638800" cy="2362200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Гэр бүл гэдэг нь садан төрлийн холбоогоор холбогдсон, насанд хүрэгчид нь хүүхдүүдийнхээ өмнө хариуцлага хүлээсэн бүлэг хүмүүсийг хэлнэ.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loud Callout 5"/>
          <p:cNvSpPr/>
          <p:nvPr/>
        </p:nvSpPr>
        <p:spPr>
          <a:xfrm rot="915891">
            <a:off x="5405779" y="976926"/>
            <a:ext cx="3720955" cy="3733393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Насанд хүрсэн эрэгтэй, эмэгтэй хүн арьс өнгө, яс үндэс, шашин шүтлэгтэй холбогдсон алтваа хязгаарлалтгүйгээгээр сайн дурын үндсэн дээр гэрлэж, өрх тусгаарлахыг гэр бүл гэж хэлж болно.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xplosion 1 9"/>
          <p:cNvSpPr/>
          <p:nvPr/>
        </p:nvSpPr>
        <p:spPr>
          <a:xfrm rot="20916993">
            <a:off x="522088" y="2230500"/>
            <a:ext cx="5304697" cy="465081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Гэр бүл нь нийгмийн бүлэг болохын хувьд эрэгтэй, эмэгтэй хүмүүсийн зүй ёсны хүйсийн болон бусад 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mn-MN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оюун санаа, ёс суртахуун, гоо сайхны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mn-MN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хэрэгцээг хангахын хамт хүн амыг нөхөн үйлдвэрлэдэг.</a:t>
            </a: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Smiley Face 15">
            <a:hlinkClick r:id="rId3" action="ppaction://hlinksldjump"/>
          </p:cNvPr>
          <p:cNvSpPr/>
          <p:nvPr/>
        </p:nvSpPr>
        <p:spPr>
          <a:xfrm>
            <a:off x="7827818" y="5493327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20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cal Scroll 3"/>
          <p:cNvSpPr/>
          <p:nvPr/>
        </p:nvSpPr>
        <p:spPr>
          <a:xfrm>
            <a:off x="152400" y="1447800"/>
            <a:ext cx="4381500" cy="5029200"/>
          </a:xfrm>
          <a:prstGeom prst="verticalScroll">
            <a:avLst/>
          </a:prstGeom>
          <a:ln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itchFamily="34" charset="0"/>
              <a:buChar char="•"/>
            </a:pPr>
            <a:r>
              <a:rPr lang="mn-MN" i="1" dirty="0" smtClean="0">
                <a:latin typeface="Arial" pitchFamily="34" charset="0"/>
                <a:cs typeface="Arial" pitchFamily="34" charset="0"/>
              </a:rPr>
              <a:t>Ураг төрлийн холбоо гэдэг нь  гэрлэлтийн үр дүнд болон хэд хэдэн этгээдүүдийн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mn-MN" i="1" dirty="0" smtClean="0">
                <a:latin typeface="Arial" pitchFamily="34" charset="0"/>
                <a:cs typeface="Arial" pitchFamily="34" charset="0"/>
              </a:rPr>
              <a:t>эцэг эх, үр хүүхэд, өвөг эцэг, эмэг эх г.м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mn-MN" i="1" dirty="0" smtClean="0">
                <a:latin typeface="Arial" pitchFamily="34" charset="0"/>
                <a:cs typeface="Arial" pitchFamily="34" charset="0"/>
              </a:rPr>
              <a:t> цусан төрлийн холбоон дээр үүссэн харилцааг хэлдэг.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mn-MN" i="1" dirty="0" smtClean="0">
                <a:latin typeface="Arial" pitchFamily="34" charset="0"/>
                <a:cs typeface="Arial" pitchFamily="34" charset="0"/>
              </a:rPr>
              <a:t>Гэрлэсний дараа нэг талынх нь эцэг, эх, эгч, ах, дүү болон бусад төрөл төрөгсөд нөгөө талынхаа төрөл садан болдог.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2286000" y="304800"/>
            <a:ext cx="4953000" cy="990600"/>
          </a:xfrm>
          <a:prstGeom prst="flowChartPunchedTap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Ураг төрөл</a:t>
            </a:r>
            <a:endParaRPr lang="en-US" sz="28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4533900" y="1447800"/>
            <a:ext cx="4381500" cy="5029200"/>
          </a:xfrm>
          <a:prstGeom prst="verticalScroll">
            <a:avLst/>
          </a:prstGeom>
          <a:ln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itchFamily="34" charset="0"/>
              <a:buChar char="•"/>
            </a:pPr>
            <a:r>
              <a:rPr lang="mn-MN" i="1" dirty="0" smtClean="0">
                <a:latin typeface="Arial" pitchFamily="34" charset="0"/>
                <a:cs typeface="Arial" pitchFamily="34" charset="0"/>
              </a:rPr>
              <a:t>Монголд 5000 жилийн өмнөөс гэр бүл үүссэн гэж үздэг бөгөөд НТӨ 1000 жилийн тэртээ их гэр бүлээс бага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mn-MN" i="1" dirty="0" smtClean="0">
                <a:latin typeface="Arial" pitchFamily="34" charset="0"/>
                <a:cs typeface="Arial" pitchFamily="34" charset="0"/>
              </a:rPr>
              <a:t>дан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mn-MN" i="1" dirty="0" smtClean="0">
                <a:latin typeface="Arial" pitchFamily="34" charset="0"/>
                <a:cs typeface="Arial" pitchFamily="34" charset="0"/>
              </a:rPr>
              <a:t> гэр бүл үүсэх явц эхэлсэн гэж эрдэмтэд  тотоосон байдаг.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miley Face 10"/>
          <p:cNvSpPr/>
          <p:nvPr/>
        </p:nvSpPr>
        <p:spPr>
          <a:xfrm>
            <a:off x="304800" y="3048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  <a:hlinkClick r:id="rId3" action="ppaction://hlinksldjump"/>
              </a:rPr>
              <a:t>буцах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91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/>
          <p:cNvSpPr/>
          <p:nvPr/>
        </p:nvSpPr>
        <p:spPr>
          <a:xfrm>
            <a:off x="2667000" y="609600"/>
            <a:ext cx="3962400" cy="1981200"/>
          </a:xfrm>
          <a:prstGeom prst="ca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Гэр бүлийн хэлбэр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lowchart: Connector 2"/>
          <p:cNvSpPr/>
          <p:nvPr/>
        </p:nvSpPr>
        <p:spPr>
          <a:xfrm>
            <a:off x="990600" y="3200400"/>
            <a:ext cx="1524000" cy="14478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Дан буюу нуклеар гэр бүл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3733800" y="3200400"/>
            <a:ext cx="1524000" cy="14478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Өнөр гэр бүл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6650182" y="3200400"/>
            <a:ext cx="1524000" cy="14478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Өргөжсөн гэр бүл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480060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Энд дар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6700" y="480060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hlinkClick r:id="rId4" action="ppaction://hlinksldjump"/>
              </a:rPr>
              <a:t>Энд дар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40682" y="480060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hlinkClick r:id="rId5" action="ppaction://hlinksldjump"/>
              </a:rPr>
              <a:t>Энд дар</a:t>
            </a: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47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>
            <a:off x="1828800" y="471055"/>
            <a:ext cx="5257800" cy="1357745"/>
          </a:xfrm>
          <a:prstGeom prst="round2Same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8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Дан буюу нуклеар гэр бүл</a:t>
            </a:r>
            <a:endParaRPr lang="en-US" sz="2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1676400" y="1981200"/>
            <a:ext cx="5791200" cy="3429000"/>
          </a:xfrm>
          <a:prstGeom prst="horizontalScroll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i="1" dirty="0" smtClean="0">
                <a:latin typeface="Arial" pitchFamily="34" charset="0"/>
                <a:cs typeface="Arial" pitchFamily="34" charset="0"/>
              </a:rPr>
              <a:t>Насанд хүрсэн хосууд төрсөн болон үрчилсэн хүүхдүүдтэйгээ хамт нэгэн гэрийн аж ахуйг хөтөлж амьдардаг бөгөөд үүнийг нуклеар гэр бүл гэнэ.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miley Face 6">
            <a:hlinkClick r:id="rId3" action="ppaction://hlinksldjump"/>
          </p:cNvPr>
          <p:cNvSpPr/>
          <p:nvPr/>
        </p:nvSpPr>
        <p:spPr>
          <a:xfrm>
            <a:off x="8077200" y="5482936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75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1828800" y="471055"/>
            <a:ext cx="5257800" cy="1357745"/>
          </a:xfrm>
          <a:prstGeom prst="round2Same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8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Өнөр гэл бүл</a:t>
            </a:r>
            <a:endParaRPr lang="en-US" sz="2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1676400" y="1981200"/>
            <a:ext cx="5791200" cy="3429000"/>
          </a:xfrm>
          <a:prstGeom prst="horizontalScroll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i="1" dirty="0" smtClean="0">
                <a:latin typeface="Arial" pitchFamily="34" charset="0"/>
                <a:cs typeface="Arial" pitchFamily="34" charset="0"/>
              </a:rPr>
              <a:t>Үр хүүхэдтэй эхнэр нөхөр хоёроос гадна хамаатан садан нь хамт амьдрах буюу дотно харилцаатай байвал өнөр гэр бүл гэнэ.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miley Face 3">
            <a:hlinkClick r:id="rId3" action="ppaction://hlinksldjump"/>
          </p:cNvPr>
          <p:cNvSpPr/>
          <p:nvPr/>
        </p:nvSpPr>
        <p:spPr>
          <a:xfrm>
            <a:off x="7620000" y="55626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2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676400" y="1981200"/>
            <a:ext cx="5791200" cy="3429000"/>
          </a:xfrm>
          <a:prstGeom prst="horizontalScroll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2400" i="1" dirty="0" smtClean="0">
                <a:latin typeface="Arial" pitchFamily="34" charset="0"/>
                <a:cs typeface="Arial" pitchFamily="34" charset="0"/>
              </a:rPr>
              <a:t>Гурав эсвэл түүнээс олон үеэрээ нэгэн орон гэрт, эсвэл өөр хоорондоо маш ойрхон амьдардаг бол их буюу өргөжсөн гэр бүл хэмээн тодорхойлж болно.  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 Same Side Corner Rectangle 2"/>
          <p:cNvSpPr/>
          <p:nvPr/>
        </p:nvSpPr>
        <p:spPr>
          <a:xfrm>
            <a:off x="1828800" y="471055"/>
            <a:ext cx="5257800" cy="1357745"/>
          </a:xfrm>
          <a:prstGeom prst="round2Same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8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Өргөжсөн гэр бүл</a:t>
            </a:r>
            <a:endParaRPr lang="en-US" sz="28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miley Face 3">
            <a:hlinkClick r:id="rId3" action="ppaction://hlinksldjump"/>
          </p:cNvPr>
          <p:cNvSpPr/>
          <p:nvPr/>
        </p:nvSpPr>
        <p:spPr>
          <a:xfrm>
            <a:off x="8001000" y="57150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82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1 6"/>
          <p:cNvSpPr/>
          <p:nvPr/>
        </p:nvSpPr>
        <p:spPr>
          <a:xfrm>
            <a:off x="457200" y="990600"/>
            <a:ext cx="3810000" cy="403860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3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Гэрлэх хэлбэрүүд</a:t>
            </a:r>
            <a:endParaRPr lang="en-US" sz="3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loud 7">
            <a:hlinkClick r:id="rId3" action="ppaction://hlinksldjump"/>
          </p:cNvPr>
          <p:cNvSpPr/>
          <p:nvPr/>
        </p:nvSpPr>
        <p:spPr>
          <a:xfrm>
            <a:off x="5527964" y="838200"/>
            <a:ext cx="2819400" cy="1447800"/>
          </a:xfrm>
          <a:prstGeom prst="clou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Моногами</a:t>
            </a:r>
            <a:endParaRPr lang="en-US" sz="24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loud 9">
            <a:hlinkClick r:id="rId4" action="ppaction://hlinksldjump"/>
          </p:cNvPr>
          <p:cNvSpPr/>
          <p:nvPr/>
        </p:nvSpPr>
        <p:spPr>
          <a:xfrm>
            <a:off x="5527964" y="2895600"/>
            <a:ext cx="2819400" cy="1752600"/>
          </a:xfrm>
          <a:prstGeom prst="clou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Полигами</a:t>
            </a:r>
            <a:endParaRPr lang="en-US" sz="24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429000" y="1752600"/>
            <a:ext cx="19812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429000" y="3505200"/>
            <a:ext cx="2098964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Smiley Face 8">
            <a:hlinkClick r:id="rId5" action="ppaction://hlinksldjump"/>
          </p:cNvPr>
          <p:cNvSpPr/>
          <p:nvPr/>
        </p:nvSpPr>
        <p:spPr>
          <a:xfrm>
            <a:off x="8001000" y="57150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40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4495800" y="381000"/>
            <a:ext cx="4191000" cy="4724400"/>
          </a:xfrm>
          <a:prstGeom prst="frame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800" b="1" i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Моногами</a:t>
            </a:r>
          </a:p>
          <a:p>
            <a:pPr algn="ctr"/>
            <a:r>
              <a:rPr lang="mn-MN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Нэг эрэгтэй, нэг эмэгтэйтэй гэрлэр явдал юм. </a:t>
            </a:r>
          </a:p>
          <a:p>
            <a:pPr algn="ctr"/>
            <a:r>
              <a:rPr lang="mn-MN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Моногами гэр бүлийг хүлээн зөвшөөрдөг улсад нэгээс илүү эмэгтэйтэй эсвэл эрэгтэйтэй нэгэн зэрэг гэрлэснийг хууль бус гэж үздэг.</a:t>
            </a:r>
            <a:endParaRPr lang="en-US" sz="20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n 5"/>
          <p:cNvSpPr/>
          <p:nvPr/>
        </p:nvSpPr>
        <p:spPr>
          <a:xfrm>
            <a:off x="381000" y="1905000"/>
            <a:ext cx="1143000" cy="121920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/>
              <a:t>Эр</a:t>
            </a:r>
            <a:endParaRPr lang="en-US" dirty="0"/>
          </a:p>
        </p:txBody>
      </p:sp>
      <p:sp>
        <p:nvSpPr>
          <p:cNvPr id="7" name="Plus 6"/>
          <p:cNvSpPr/>
          <p:nvPr/>
        </p:nvSpPr>
        <p:spPr>
          <a:xfrm>
            <a:off x="1905000" y="2133600"/>
            <a:ext cx="914400" cy="762000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be 7"/>
          <p:cNvSpPr/>
          <p:nvPr/>
        </p:nvSpPr>
        <p:spPr>
          <a:xfrm>
            <a:off x="3048000" y="2019300"/>
            <a:ext cx="1059873" cy="990600"/>
          </a:xfrm>
          <a:prstGeom prst="cub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/>
              <a:t>Эм</a:t>
            </a:r>
            <a:endParaRPr lang="en-US" dirty="0"/>
          </a:p>
        </p:txBody>
      </p:sp>
      <p:sp>
        <p:nvSpPr>
          <p:cNvPr id="9" name="Smiley Face 8"/>
          <p:cNvSpPr/>
          <p:nvPr/>
        </p:nvSpPr>
        <p:spPr>
          <a:xfrm>
            <a:off x="8001000" y="57150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  <a:hlinkClick r:id="rId3" action="ppaction://hlinksldjump"/>
              </a:rPr>
              <a:t>буцах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20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hlinkClick r:id="rId3" action="ppaction://hlinksldjump"/>
          </p:cNvPr>
          <p:cNvSpPr/>
          <p:nvPr/>
        </p:nvSpPr>
        <p:spPr>
          <a:xfrm>
            <a:off x="4191000" y="3453245"/>
            <a:ext cx="1905000" cy="16002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Полигени</a:t>
            </a:r>
            <a:endParaRPr lang="en-US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>
            <a:hlinkClick r:id="rId4" action="ppaction://hlinksldjump"/>
          </p:cNvPr>
          <p:cNvSpPr/>
          <p:nvPr/>
        </p:nvSpPr>
        <p:spPr>
          <a:xfrm>
            <a:off x="6858000" y="3429000"/>
            <a:ext cx="1905000" cy="16002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Полиандр</a:t>
            </a:r>
            <a:endParaRPr lang="en-US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959926" y="228600"/>
            <a:ext cx="3193473" cy="2971800"/>
          </a:xfrm>
          <a:prstGeom prst="ellipse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Полигами</a:t>
            </a:r>
          </a:p>
          <a:p>
            <a:pPr algn="ctr"/>
            <a:r>
              <a:rPr lang="mn-MN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Нэг эрэгтэй,эсвэл  эмэгтэй  нэгээс илүү ханьтай амьдардаг гэр бүлийн хэлбэр юм.Полигамийн хоёр хэв маяг байдаг.</a:t>
            </a:r>
            <a:endParaRPr lang="en-US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an 1"/>
          <p:cNvSpPr/>
          <p:nvPr/>
        </p:nvSpPr>
        <p:spPr>
          <a:xfrm>
            <a:off x="1371600" y="1295400"/>
            <a:ext cx="762000" cy="83820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/>
              <a:t>Эр</a:t>
            </a:r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304800" y="1295400"/>
            <a:ext cx="762000" cy="83820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/>
              <a:t>Эр</a:t>
            </a:r>
            <a:endParaRPr lang="en-US" dirty="0"/>
          </a:p>
        </p:txBody>
      </p:sp>
      <p:sp>
        <p:nvSpPr>
          <p:cNvPr id="3" name="Plus 2"/>
          <p:cNvSpPr/>
          <p:nvPr/>
        </p:nvSpPr>
        <p:spPr>
          <a:xfrm>
            <a:off x="2355273" y="1504950"/>
            <a:ext cx="304800" cy="4191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be 3"/>
          <p:cNvSpPr/>
          <p:nvPr/>
        </p:nvSpPr>
        <p:spPr>
          <a:xfrm>
            <a:off x="3810000" y="1295400"/>
            <a:ext cx="762000" cy="838200"/>
          </a:xfrm>
          <a:prstGeom prst="cub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/>
              <a:t>Эм</a:t>
            </a:r>
            <a:endParaRPr lang="en-US" dirty="0"/>
          </a:p>
        </p:txBody>
      </p:sp>
      <p:sp>
        <p:nvSpPr>
          <p:cNvPr id="9" name="Cube 8"/>
          <p:cNvSpPr/>
          <p:nvPr/>
        </p:nvSpPr>
        <p:spPr>
          <a:xfrm>
            <a:off x="2895600" y="1307523"/>
            <a:ext cx="762000" cy="838200"/>
          </a:xfrm>
          <a:prstGeom prst="cub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/>
              <a:t>Эм</a:t>
            </a:r>
            <a:endParaRPr lang="en-US" dirty="0"/>
          </a:p>
        </p:txBody>
      </p:sp>
      <p:sp>
        <p:nvSpPr>
          <p:cNvPr id="10" name="Smiley Face 9"/>
          <p:cNvSpPr/>
          <p:nvPr/>
        </p:nvSpPr>
        <p:spPr>
          <a:xfrm>
            <a:off x="8001000" y="57150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90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5334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3200" i="1" dirty="0" smtClean="0">
                <a:latin typeface="Arial" pitchFamily="34" charset="0"/>
                <a:cs typeface="Arial" pitchFamily="34" charset="0"/>
              </a:rPr>
              <a:t>Полигени</a:t>
            </a:r>
            <a:endParaRPr lang="en-US" sz="3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Bevel 3"/>
          <p:cNvSpPr/>
          <p:nvPr/>
        </p:nvSpPr>
        <p:spPr>
          <a:xfrm>
            <a:off x="5029200" y="1118175"/>
            <a:ext cx="3352800" cy="3911025"/>
          </a:xfrm>
          <a:prstGeom prst="beve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Нэг эрэгтэй хэд хэдэн эмэгтэй хүнтэй гэрлэх хэлбэр юм.Полигени гэр бүлийн эхнэрүүд заримдаа нэг орон байранд амьдардаг хэдий ч заримдаа тус тусдаа гэрийн аж ахуйг хөтөлдөг.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an 1"/>
          <p:cNvSpPr/>
          <p:nvPr/>
        </p:nvSpPr>
        <p:spPr>
          <a:xfrm>
            <a:off x="609600" y="1905000"/>
            <a:ext cx="990600" cy="1168687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/>
              <a:t>Эр</a:t>
            </a:r>
            <a:endParaRPr lang="en-US" dirty="0"/>
          </a:p>
        </p:txBody>
      </p:sp>
      <p:sp>
        <p:nvSpPr>
          <p:cNvPr id="5" name="Plus 4"/>
          <p:cNvSpPr/>
          <p:nvPr/>
        </p:nvSpPr>
        <p:spPr>
          <a:xfrm>
            <a:off x="1752600" y="2140741"/>
            <a:ext cx="609600" cy="711057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be 5"/>
          <p:cNvSpPr/>
          <p:nvPr/>
        </p:nvSpPr>
        <p:spPr>
          <a:xfrm>
            <a:off x="2590800" y="1905000"/>
            <a:ext cx="685800" cy="1168687"/>
          </a:xfrm>
          <a:prstGeom prst="cub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/>
              <a:t>Эм</a:t>
            </a:r>
            <a:endParaRPr lang="en-US" dirty="0"/>
          </a:p>
        </p:txBody>
      </p:sp>
      <p:sp>
        <p:nvSpPr>
          <p:cNvPr id="7" name="Cube 6"/>
          <p:cNvSpPr/>
          <p:nvPr/>
        </p:nvSpPr>
        <p:spPr>
          <a:xfrm>
            <a:off x="3429000" y="1904999"/>
            <a:ext cx="685800" cy="1168687"/>
          </a:xfrm>
          <a:prstGeom prst="cub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/>
              <a:t>Эм</a:t>
            </a:r>
            <a:endParaRPr lang="en-US" dirty="0"/>
          </a:p>
        </p:txBody>
      </p:sp>
      <p:sp>
        <p:nvSpPr>
          <p:cNvPr id="8" name="Smiley Face 7">
            <a:hlinkClick r:id="rId3" action="ppaction://hlinksldjump"/>
          </p:cNvPr>
          <p:cNvSpPr/>
          <p:nvPr/>
        </p:nvSpPr>
        <p:spPr>
          <a:xfrm>
            <a:off x="8001000" y="57150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49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8382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4000" b="1" dirty="0" smtClean="0">
                <a:latin typeface="Arial" pitchFamily="34" charset="0"/>
                <a:cs typeface="Arial" pitchFamily="34" charset="0"/>
              </a:rPr>
              <a:t>Полиандр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Bevel 2"/>
          <p:cNvSpPr/>
          <p:nvPr/>
        </p:nvSpPr>
        <p:spPr>
          <a:xfrm>
            <a:off x="4343400" y="1546086"/>
            <a:ext cx="4419600" cy="333071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latin typeface="Arial" pitchFamily="34" charset="0"/>
                <a:cs typeface="Arial" pitchFamily="34" charset="0"/>
              </a:rPr>
              <a:t>Нэг эмэгтэй хэд хэдэн эрэгтэйтэй зэрэг гэрлэснийг хэлнэ.Полиандр гэр бүлд полигенийг бодвол хүүхдийн биологийн эцэг нь тодорхойгүй байдаг.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ube 3"/>
          <p:cNvSpPr/>
          <p:nvPr/>
        </p:nvSpPr>
        <p:spPr>
          <a:xfrm>
            <a:off x="457200" y="2209800"/>
            <a:ext cx="1066800" cy="1219200"/>
          </a:xfrm>
          <a:prstGeom prst="cub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Эр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lus 4"/>
          <p:cNvSpPr/>
          <p:nvPr/>
        </p:nvSpPr>
        <p:spPr>
          <a:xfrm>
            <a:off x="1752600" y="2438400"/>
            <a:ext cx="457200" cy="773043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n 5"/>
          <p:cNvSpPr/>
          <p:nvPr/>
        </p:nvSpPr>
        <p:spPr>
          <a:xfrm>
            <a:off x="2362200" y="2209800"/>
            <a:ext cx="609600" cy="121920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</a:t>
            </a: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n 6"/>
          <p:cNvSpPr/>
          <p:nvPr/>
        </p:nvSpPr>
        <p:spPr>
          <a:xfrm>
            <a:off x="3200400" y="2209800"/>
            <a:ext cx="609600" cy="121920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Эм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miley Face 7">
            <a:hlinkClick r:id="rId3" action="ppaction://hlinksldjump"/>
          </p:cNvPr>
          <p:cNvSpPr/>
          <p:nvPr/>
        </p:nvSpPr>
        <p:spPr>
          <a:xfrm>
            <a:off x="8001000" y="57150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3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838200" y="533400"/>
            <a:ext cx="7620000" cy="4312920"/>
            <a:chOff x="838200" y="533400"/>
            <a:chExt cx="7620000" cy="4312920"/>
          </a:xfrm>
        </p:grpSpPr>
        <p:sp>
          <p:nvSpPr>
            <p:cNvPr id="4" name="Flowchart: Alternate Process 3"/>
            <p:cNvSpPr/>
            <p:nvPr/>
          </p:nvSpPr>
          <p:spPr>
            <a:xfrm>
              <a:off x="2895600" y="533400"/>
              <a:ext cx="3962400" cy="1143000"/>
            </a:xfrm>
            <a:prstGeom prst="flowChartAlternateProcess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n-MN" dirty="0" smtClean="0">
                  <a:latin typeface="Arial" pitchFamily="34" charset="0"/>
                  <a:cs typeface="Arial" pitchFamily="34" charset="0"/>
                </a:rPr>
                <a:t>Оршин суух газраа сонгох ёс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838200" y="2743200"/>
              <a:ext cx="2209800" cy="210312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n-MN" dirty="0" smtClean="0">
                  <a:latin typeface="Arial" pitchFamily="34" charset="0"/>
                  <a:cs typeface="Arial" pitchFamily="34" charset="0"/>
                </a:rPr>
                <a:t>Гэрлэсэн хосууд эхнэрийнхээ эцэг эхийн гэрт амьдарвал МАТРИЛОКАЛ 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/</a:t>
              </a:r>
              <a:r>
                <a:rPr lang="mn-MN" dirty="0" smtClean="0">
                  <a:latin typeface="Arial" pitchFamily="34" charset="0"/>
                  <a:cs typeface="Arial" pitchFamily="34" charset="0"/>
                </a:rPr>
                <a:t>эхийн тал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/</a:t>
              </a:r>
              <a:r>
                <a:rPr lang="mn-MN" dirty="0" smtClean="0">
                  <a:latin typeface="Arial" pitchFamily="34" charset="0"/>
                  <a:cs typeface="Arial" pitchFamily="34" charset="0"/>
                </a:rPr>
                <a:t> гэр бүл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733800" y="2743200"/>
              <a:ext cx="2286000" cy="210312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n-MN" dirty="0" smtClean="0">
                  <a:latin typeface="Arial" pitchFamily="34" charset="0"/>
                  <a:cs typeface="Arial" pitchFamily="34" charset="0"/>
                </a:rPr>
                <a:t>Гэрлэсэн хосууд нөхрийн эцэг эхийн гэрт амьдарвал ПАТРИЛОКАЛ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/</a:t>
              </a:r>
              <a:r>
                <a:rPr lang="mn-MN" dirty="0" smtClean="0">
                  <a:latin typeface="Arial" pitchFamily="34" charset="0"/>
                  <a:cs typeface="Arial" pitchFamily="34" charset="0"/>
                </a:rPr>
                <a:t>эцгийн талын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/</a:t>
              </a:r>
              <a:r>
                <a:rPr lang="mn-MN" dirty="0" smtClean="0">
                  <a:latin typeface="Arial" pitchFamily="34" charset="0"/>
                  <a:cs typeface="Arial" pitchFamily="34" charset="0"/>
                </a:rPr>
                <a:t> гэр бүл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324600" y="2708564"/>
              <a:ext cx="2133600" cy="210312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n-MN" dirty="0" smtClean="0">
                  <a:latin typeface="Arial" pitchFamily="34" charset="0"/>
                  <a:cs typeface="Arial" pitchFamily="34" charset="0"/>
                </a:rPr>
                <a:t>Залуус шинэ нутаг сонгож, эцэг эхээсээ тусгаар амьдарвал НЕОЛОКАЛЬ</a:t>
              </a:r>
              <a:r>
                <a:rPr lang="mn-MN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mn-MN" dirty="0" smtClean="0">
                  <a:latin typeface="Arial" pitchFamily="34" charset="0"/>
                  <a:cs typeface="Arial" pitchFamily="34" charset="0"/>
                </a:rPr>
                <a:t>гэр бүл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" name="Straight Connector 8"/>
            <p:cNvCxnSpPr>
              <a:stCxn id="4" idx="2"/>
            </p:cNvCxnSpPr>
            <p:nvPr/>
          </p:nvCxnSpPr>
          <p:spPr>
            <a:xfrm flipH="1">
              <a:off x="2057400" y="1676400"/>
              <a:ext cx="2819400" cy="10321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876800" y="1676400"/>
              <a:ext cx="0" cy="10321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endCxn id="7" idx="0"/>
            </p:cNvCxnSpPr>
            <p:nvPr/>
          </p:nvCxnSpPr>
          <p:spPr>
            <a:xfrm>
              <a:off x="4876800" y="1676400"/>
              <a:ext cx="2514600" cy="10321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Smiley Face 9"/>
          <p:cNvSpPr/>
          <p:nvPr/>
        </p:nvSpPr>
        <p:spPr>
          <a:xfrm>
            <a:off x="8001000" y="57150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3" action="ppaction://hlinksldjump"/>
              </a:rPr>
              <a:t>Slide 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58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447800" y="609600"/>
            <a:ext cx="6477000" cy="10668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Ханиа сонгох ёс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438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/>
              <a:t>       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Экзогами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143000" y="3177064"/>
            <a:ext cx="2743200" cy="186380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Гэрлэлтийг тодорхой бүлгээс үл хамааруулан зохицуулах ёс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638800" y="3177064"/>
            <a:ext cx="2743200" cy="188458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Гэрлэлтийг тодорхой бүлгийн дотоодод баталгаажуулдаг ёс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7400" y="2438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/>
              <a:t>     </a:t>
            </a:r>
            <a:r>
              <a:rPr lang="mn-MN" sz="2400" dirty="0" smtClean="0">
                <a:latin typeface="Arial" pitchFamily="34" charset="0"/>
                <a:cs typeface="Arial" pitchFamily="34" charset="0"/>
              </a:rPr>
              <a:t>Эндогами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miley Face 12">
            <a:hlinkClick r:id="rId3" action="ppaction://hlinksldjump"/>
          </p:cNvPr>
          <p:cNvSpPr/>
          <p:nvPr/>
        </p:nvSpPr>
        <p:spPr>
          <a:xfrm>
            <a:off x="8001000" y="57150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21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6858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Удам угсаа хийгээд өв залгамжлал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9050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mn-MN" dirty="0" smtClean="0">
                <a:latin typeface="Arial" pitchFamily="34" charset="0"/>
                <a:cs typeface="Arial" pitchFamily="34" charset="0"/>
              </a:rPr>
              <a:t>Түүхэнд ураг удмаа тодорхойлох, эд хөрөнгө өвлөн залгамжлах олон хэв маягын тогтолцоо байдаг.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n 3"/>
          <p:cNvSpPr/>
          <p:nvPr/>
        </p:nvSpPr>
        <p:spPr>
          <a:xfrm>
            <a:off x="1600200" y="3124200"/>
            <a:ext cx="2057400" cy="1676400"/>
          </a:xfrm>
          <a:prstGeom prst="ca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Эцгийн тал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Ясан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n 4"/>
          <p:cNvSpPr/>
          <p:nvPr/>
        </p:nvSpPr>
        <p:spPr>
          <a:xfrm>
            <a:off x="5715000" y="3124200"/>
            <a:ext cx="2057400" cy="1676400"/>
          </a:xfrm>
          <a:prstGeom prst="ca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Эхийн тал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mn-MN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цусан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miley Face 5"/>
          <p:cNvSpPr/>
          <p:nvPr/>
        </p:nvSpPr>
        <p:spPr>
          <a:xfrm>
            <a:off x="8001000" y="57150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3" action="ppaction://hlinksldjump"/>
              </a:rPr>
              <a:t>Slide 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58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533400"/>
            <a:ext cx="6781800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3200" dirty="0" smtClean="0">
                <a:latin typeface="Arial" pitchFamily="34" charset="0"/>
                <a:cs typeface="Arial" pitchFamily="34" charset="0"/>
              </a:rPr>
              <a:t>Гэр бүлийн хэв маягууд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lowchart: Magnetic Disk 3"/>
          <p:cNvSpPr/>
          <p:nvPr/>
        </p:nvSpPr>
        <p:spPr>
          <a:xfrm>
            <a:off x="609600" y="1752600"/>
            <a:ext cx="2590800" cy="1143000"/>
          </a:xfrm>
          <a:prstGeom prst="flowChartMagneticDisk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Нээлттэй овгийн гэр бүл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lowchart: Magnetic Disk 4"/>
          <p:cNvSpPr/>
          <p:nvPr/>
        </p:nvSpPr>
        <p:spPr>
          <a:xfrm>
            <a:off x="2971800" y="3151909"/>
            <a:ext cx="2667000" cy="914400"/>
          </a:xfrm>
          <a:prstGeom prst="flowChartMagneticDisk">
            <a:avLst/>
          </a:prstGeom>
          <a:solidFill>
            <a:srgbClr val="FFFF0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Тусгаар эцгийн эрхт гэр бүл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6172200" y="4066309"/>
            <a:ext cx="2667000" cy="914400"/>
          </a:xfrm>
          <a:prstGeom prst="flowChartMagneticDisk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Гэрсэг, хаалттай гэр бүл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Elbow Connector 7"/>
          <p:cNvCxnSpPr>
            <a:stCxn id="4" idx="3"/>
            <a:endCxn id="5" idx="2"/>
          </p:cNvCxnSpPr>
          <p:nvPr/>
        </p:nvCxnSpPr>
        <p:spPr>
          <a:xfrm rot="16200000" flipH="1">
            <a:off x="2081646" y="2718954"/>
            <a:ext cx="713509" cy="106680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5" idx="3"/>
          </p:cNvCxnSpPr>
          <p:nvPr/>
        </p:nvCxnSpPr>
        <p:spPr>
          <a:xfrm rot="16200000" flipH="1">
            <a:off x="4947805" y="3423804"/>
            <a:ext cx="581891" cy="186690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Smiley Face 8"/>
          <p:cNvSpPr/>
          <p:nvPr/>
        </p:nvSpPr>
        <p:spPr>
          <a:xfrm>
            <a:off x="8001000" y="5715000"/>
            <a:ext cx="914400" cy="838200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n-MN" sz="1200" dirty="0" smtClean="0">
                <a:latin typeface="Arial" pitchFamily="34" charset="0"/>
                <a:cs typeface="Arial" pitchFamily="34" charset="0"/>
              </a:rPr>
              <a:t>буцах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3" action="ppaction://hlinksldjump"/>
              </a:rPr>
              <a:t>Slide 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32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752600" y="685800"/>
            <a:ext cx="5791200" cy="3962400"/>
          </a:xfrm>
          <a:prstGeom prst="wedgeEllipseCallou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Анхаарлаа хандуулсанд баярлалаа</a:t>
            </a:r>
            <a:endParaRPr lang="en-US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5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0000"/>
  <p:tag name="ISPRING_RESOURCE_PATHS_HASH_2" val="dc44e625ae1f6c2aed8d5051c55e499334f82936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811</TotalTime>
  <Words>590</Words>
  <Application>Microsoft Office PowerPoint</Application>
  <PresentationFormat>On-screen Show (4:3)</PresentationFormat>
  <Paragraphs>110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Angles</vt:lpstr>
      <vt:lpstr>ЕРӨНХИЙ БОЛОВСРОЛЫН  СУРГУУЛИЙН 10-Р АНГИ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 bul gej yu we</dc:title>
  <dc:creator>munguu</dc:creator>
  <cp:lastModifiedBy>munguu</cp:lastModifiedBy>
  <cp:revision>57</cp:revision>
  <dcterms:created xsi:type="dcterms:W3CDTF">2014-04-17T14:13:59Z</dcterms:created>
  <dcterms:modified xsi:type="dcterms:W3CDTF">2015-10-20T05:59:41Z</dcterms:modified>
</cp:coreProperties>
</file>